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IBM Plex Sans Medium" charset="1" panose="020B0603050203000203"/>
      <p:regular r:id="rId14"/>
    </p:embeddedFont>
    <p:embeddedFont>
      <p:font typeface="Roboto" charset="1" panose="02000000000000000000"/>
      <p:regular r:id="rId15"/>
    </p:embeddedFont>
    <p:embeddedFont>
      <p:font typeface="Arimo Bold" charset="1" panose="020B070402020202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7" id="7"/>
          <p:cNvSpPr txBox="true"/>
          <p:nvPr/>
        </p:nvSpPr>
        <p:spPr>
          <a:xfrm rot="0">
            <a:off x="992238" y="2494955"/>
            <a:ext cx="9445526" cy="2676971"/>
          </a:xfrm>
          <a:prstGeom prst="rect">
            <a:avLst/>
          </a:prstGeom>
        </p:spPr>
        <p:txBody>
          <a:bodyPr anchor="t" rtlCol="false" tIns="0" lIns="0" bIns="0" rIns="0">
            <a:spAutoFit/>
          </a:bodyPr>
          <a:lstStyle/>
          <a:p>
            <a:pPr algn="l">
              <a:lnSpc>
                <a:spcPts val="6937"/>
              </a:lnSpc>
            </a:pPr>
            <a:r>
              <a:rPr lang="en-US" sz="5562" b="true">
                <a:solidFill>
                  <a:srgbClr val="F3F3F2"/>
                </a:solidFill>
                <a:latin typeface="IBM Plex Sans Medium"/>
                <a:ea typeface="IBM Plex Sans Medium"/>
                <a:cs typeface="IBM Plex Sans Medium"/>
                <a:sym typeface="IBM Plex Sans Medium"/>
              </a:rPr>
              <a:t>Intrusion Detection Systems and Honeypots: A Comprehensive Guide</a:t>
            </a:r>
          </a:p>
        </p:txBody>
      </p:sp>
      <p:sp>
        <p:nvSpPr>
          <p:cNvPr name="TextBox 8" id="8"/>
          <p:cNvSpPr txBox="true"/>
          <p:nvPr/>
        </p:nvSpPr>
        <p:spPr>
          <a:xfrm rot="0">
            <a:off x="992238" y="5501879"/>
            <a:ext cx="9445526" cy="1456135"/>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Welcome! This presentation will delve into the world of intrusion detection systems (IDS) and honeypots, exploring their functionalities, types, advantages, and combined use for robust cybersecurity.</a:t>
            </a:r>
          </a:p>
        </p:txBody>
      </p:sp>
      <p:sp>
        <p:nvSpPr>
          <p:cNvPr name="TextBox 9" id="9"/>
          <p:cNvSpPr txBox="true"/>
          <p:nvPr/>
        </p:nvSpPr>
        <p:spPr>
          <a:xfrm rot="0">
            <a:off x="1587550" y="7200751"/>
            <a:ext cx="3028504" cy="974741"/>
          </a:xfrm>
          <a:prstGeom prst="rect">
            <a:avLst/>
          </a:prstGeom>
        </p:spPr>
        <p:txBody>
          <a:bodyPr anchor="t" rtlCol="false" tIns="0" lIns="0" bIns="0" rIns="0">
            <a:spAutoFit/>
          </a:bodyPr>
          <a:lstStyle/>
          <a:p>
            <a:pPr algn="l">
              <a:lnSpc>
                <a:spcPts val="3874"/>
              </a:lnSpc>
            </a:pPr>
            <a:r>
              <a:rPr lang="en-US" sz="2750" b="true">
                <a:solidFill>
                  <a:srgbClr val="D4D4D1"/>
                </a:solidFill>
                <a:latin typeface="Arimo Bold"/>
                <a:ea typeface="Arimo Bold"/>
                <a:cs typeface="Arimo Bold"/>
                <a:sym typeface="Arimo Bold"/>
              </a:rPr>
              <a:t>Masoom Shaikh</a:t>
            </a:r>
          </a:p>
          <a:p>
            <a:pPr algn="l">
              <a:lnSpc>
                <a:spcPts val="3874"/>
              </a:lnSpc>
            </a:pPr>
            <a:r>
              <a:rPr lang="en-US" sz="2750" b="true">
                <a:solidFill>
                  <a:srgbClr val="D4D4D1"/>
                </a:solidFill>
                <a:latin typeface="Arimo Bold"/>
                <a:ea typeface="Arimo Bold"/>
                <a:cs typeface="Arimo Bold"/>
                <a:sym typeface="Arimo Bold"/>
              </a:rPr>
              <a:t>24CO1009</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TextBox 6" id="6"/>
          <p:cNvSpPr txBox="true"/>
          <p:nvPr/>
        </p:nvSpPr>
        <p:spPr>
          <a:xfrm rot="0">
            <a:off x="992238" y="2702272"/>
            <a:ext cx="12778979" cy="905024"/>
          </a:xfrm>
          <a:prstGeom prst="rect">
            <a:avLst/>
          </a:prstGeom>
        </p:spPr>
        <p:txBody>
          <a:bodyPr anchor="t" rtlCol="false" tIns="0" lIns="0" bIns="0" rIns="0">
            <a:spAutoFit/>
          </a:bodyPr>
          <a:lstStyle/>
          <a:p>
            <a:pPr algn="l">
              <a:lnSpc>
                <a:spcPts val="6937"/>
              </a:lnSpc>
            </a:pPr>
            <a:r>
              <a:rPr lang="en-US" sz="5562" b="true">
                <a:solidFill>
                  <a:srgbClr val="F3F3F2"/>
                </a:solidFill>
                <a:latin typeface="IBM Plex Sans Medium"/>
                <a:ea typeface="IBM Plex Sans Medium"/>
                <a:cs typeface="IBM Plex Sans Medium"/>
                <a:sym typeface="IBM Plex Sans Medium"/>
              </a:rPr>
              <a:t>What is an Intrusion Detection System?</a:t>
            </a:r>
          </a:p>
        </p:txBody>
      </p:sp>
      <p:sp>
        <p:nvSpPr>
          <p:cNvPr name="TextBox 7" id="7"/>
          <p:cNvSpPr txBox="true"/>
          <p:nvPr/>
        </p:nvSpPr>
        <p:spPr>
          <a:xfrm rot="0">
            <a:off x="992238" y="4306491"/>
            <a:ext cx="3544044" cy="452437"/>
          </a:xfrm>
          <a:prstGeom prst="rect">
            <a:avLst/>
          </a:prstGeom>
        </p:spPr>
        <p:txBody>
          <a:bodyPr anchor="t" rtlCol="false" tIns="0" lIns="0" bIns="0" rIns="0">
            <a:spAutoFit/>
          </a:bodyPr>
          <a:lstStyle/>
          <a:p>
            <a:pPr algn="l">
              <a:lnSpc>
                <a:spcPts val="3437"/>
              </a:lnSpc>
            </a:pPr>
            <a:r>
              <a:rPr lang="en-US" sz="2750" b="true">
                <a:solidFill>
                  <a:srgbClr val="F3F3F2"/>
                </a:solidFill>
                <a:latin typeface="IBM Plex Sans Medium"/>
                <a:ea typeface="IBM Plex Sans Medium"/>
                <a:cs typeface="IBM Plex Sans Medium"/>
                <a:sym typeface="IBM Plex Sans Medium"/>
              </a:rPr>
              <a:t>Definition</a:t>
            </a:r>
          </a:p>
        </p:txBody>
      </p:sp>
      <p:sp>
        <p:nvSpPr>
          <p:cNvPr name="TextBox 8" id="8"/>
          <p:cNvSpPr txBox="true"/>
          <p:nvPr/>
        </p:nvSpPr>
        <p:spPr>
          <a:xfrm rot="0">
            <a:off x="992238" y="4947196"/>
            <a:ext cx="7805886" cy="2363391"/>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An intrusion detection system (IDS) is a security system that monitors network traffic for suspicious activity and alerts administrators to potential threats. It acts as a watchdog for your network, constantly analyzing data to detect anomalies and potential intrusions.</a:t>
            </a:r>
          </a:p>
        </p:txBody>
      </p:sp>
      <p:sp>
        <p:nvSpPr>
          <p:cNvPr name="TextBox 9" id="9"/>
          <p:cNvSpPr txBox="true"/>
          <p:nvPr/>
        </p:nvSpPr>
        <p:spPr>
          <a:xfrm rot="0">
            <a:off x="9499401" y="4306491"/>
            <a:ext cx="3544044" cy="452437"/>
          </a:xfrm>
          <a:prstGeom prst="rect">
            <a:avLst/>
          </a:prstGeom>
        </p:spPr>
        <p:txBody>
          <a:bodyPr anchor="t" rtlCol="false" tIns="0" lIns="0" bIns="0" rIns="0">
            <a:spAutoFit/>
          </a:bodyPr>
          <a:lstStyle/>
          <a:p>
            <a:pPr algn="l">
              <a:lnSpc>
                <a:spcPts val="3437"/>
              </a:lnSpc>
            </a:pPr>
            <a:r>
              <a:rPr lang="en-US" sz="2750" b="true">
                <a:solidFill>
                  <a:srgbClr val="F3F3F2"/>
                </a:solidFill>
                <a:latin typeface="IBM Plex Sans Medium"/>
                <a:ea typeface="IBM Plex Sans Medium"/>
                <a:cs typeface="IBM Plex Sans Medium"/>
                <a:sym typeface="IBM Plex Sans Medium"/>
              </a:rPr>
              <a:t>Key Role</a:t>
            </a:r>
          </a:p>
        </p:txBody>
      </p:sp>
      <p:sp>
        <p:nvSpPr>
          <p:cNvPr name="TextBox 10" id="10"/>
          <p:cNvSpPr txBox="true"/>
          <p:nvPr/>
        </p:nvSpPr>
        <p:spPr>
          <a:xfrm rot="0">
            <a:off x="9499401" y="4947196"/>
            <a:ext cx="7805886" cy="2363391"/>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The primary function of an IDS is to identify malicious activities like unauthorized access, data breaches, and malware attacks. By detecting these threats, IDS systems allow for prompt response and mitigation of potential damage.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7" id="7"/>
          <p:cNvSpPr txBox="true"/>
          <p:nvPr/>
        </p:nvSpPr>
        <p:spPr>
          <a:xfrm rot="0">
            <a:off x="7791450" y="1131094"/>
            <a:ext cx="9563100" cy="1695747"/>
          </a:xfrm>
          <a:prstGeom prst="rect">
            <a:avLst/>
          </a:prstGeom>
        </p:spPr>
        <p:txBody>
          <a:bodyPr anchor="t" rtlCol="false" tIns="0" lIns="0" bIns="0" rIns="0">
            <a:spAutoFit/>
          </a:bodyPr>
          <a:lstStyle/>
          <a:p>
            <a:pPr algn="l">
              <a:lnSpc>
                <a:spcPts val="6562"/>
              </a:lnSpc>
            </a:pPr>
            <a:r>
              <a:rPr lang="en-US" sz="5250" b="true">
                <a:solidFill>
                  <a:srgbClr val="F3F3F2"/>
                </a:solidFill>
                <a:latin typeface="IBM Plex Sans Medium"/>
                <a:ea typeface="IBM Plex Sans Medium"/>
                <a:cs typeface="IBM Plex Sans Medium"/>
                <a:sym typeface="IBM Plex Sans Medium"/>
              </a:rPr>
              <a:t>Types of Intrusion Detection Systems</a:t>
            </a:r>
          </a:p>
        </p:txBody>
      </p:sp>
      <p:grpSp>
        <p:nvGrpSpPr>
          <p:cNvPr name="Group 8" id="8"/>
          <p:cNvGrpSpPr/>
          <p:nvPr/>
        </p:nvGrpSpPr>
        <p:grpSpPr>
          <a:xfrm rot="0">
            <a:off x="7791450" y="3226891"/>
            <a:ext cx="4648200" cy="3670250"/>
            <a:chOff x="0" y="0"/>
            <a:chExt cx="6197600" cy="4893667"/>
          </a:xfrm>
        </p:grpSpPr>
        <p:sp>
          <p:nvSpPr>
            <p:cNvPr name="Freeform 9" id="9"/>
            <p:cNvSpPr/>
            <p:nvPr/>
          </p:nvSpPr>
          <p:spPr>
            <a:xfrm flipH="false" flipV="false" rot="0">
              <a:off x="0" y="0"/>
              <a:ext cx="6197600" cy="4893691"/>
            </a:xfrm>
            <a:custGeom>
              <a:avLst/>
              <a:gdLst/>
              <a:ahLst/>
              <a:cxnLst/>
              <a:rect r="r" b="b" t="t" l="l"/>
              <a:pathLst>
                <a:path h="4893691" w="6197600">
                  <a:moveTo>
                    <a:pt x="0" y="53340"/>
                  </a:moveTo>
                  <a:cubicBezTo>
                    <a:pt x="0" y="23876"/>
                    <a:pt x="23876" y="0"/>
                    <a:pt x="53340" y="0"/>
                  </a:cubicBezTo>
                  <a:lnTo>
                    <a:pt x="6144260" y="0"/>
                  </a:lnTo>
                  <a:cubicBezTo>
                    <a:pt x="6173724" y="0"/>
                    <a:pt x="6197600" y="23876"/>
                    <a:pt x="6197600" y="53340"/>
                  </a:cubicBezTo>
                  <a:lnTo>
                    <a:pt x="6197600" y="4840351"/>
                  </a:lnTo>
                  <a:cubicBezTo>
                    <a:pt x="6197600" y="4869815"/>
                    <a:pt x="6173724" y="4893691"/>
                    <a:pt x="6144260" y="4893691"/>
                  </a:cubicBezTo>
                  <a:lnTo>
                    <a:pt x="53340" y="4893691"/>
                  </a:lnTo>
                  <a:cubicBezTo>
                    <a:pt x="23876" y="4893691"/>
                    <a:pt x="0" y="4869815"/>
                    <a:pt x="0" y="4840351"/>
                  </a:cubicBezTo>
                  <a:close/>
                </a:path>
              </a:pathLst>
            </a:custGeom>
            <a:solidFill>
              <a:srgbClr val="484B51"/>
            </a:solidFill>
          </p:spPr>
        </p:sp>
      </p:grpSp>
      <p:sp>
        <p:nvSpPr>
          <p:cNvPr name="TextBox 10" id="10"/>
          <p:cNvSpPr txBox="true"/>
          <p:nvPr/>
        </p:nvSpPr>
        <p:spPr>
          <a:xfrm rot="0">
            <a:off x="8058150" y="3484066"/>
            <a:ext cx="3334196" cy="426244"/>
          </a:xfrm>
          <a:prstGeom prst="rect">
            <a:avLst/>
          </a:prstGeom>
        </p:spPr>
        <p:txBody>
          <a:bodyPr anchor="t" rtlCol="false" tIns="0" lIns="0" bIns="0" rIns="0">
            <a:spAutoFit/>
          </a:bodyPr>
          <a:lstStyle/>
          <a:p>
            <a:pPr algn="l">
              <a:lnSpc>
                <a:spcPts val="3249"/>
              </a:lnSpc>
            </a:pPr>
            <a:r>
              <a:rPr lang="en-US" sz="2625" b="true">
                <a:solidFill>
                  <a:srgbClr val="D4D4D1"/>
                </a:solidFill>
                <a:latin typeface="IBM Plex Sans Medium"/>
                <a:ea typeface="IBM Plex Sans Medium"/>
                <a:cs typeface="IBM Plex Sans Medium"/>
                <a:sym typeface="IBM Plex Sans Medium"/>
              </a:rPr>
              <a:t>Signature-Based</a:t>
            </a:r>
          </a:p>
        </p:txBody>
      </p:sp>
      <p:sp>
        <p:nvSpPr>
          <p:cNvPr name="TextBox 11" id="11"/>
          <p:cNvSpPr txBox="true"/>
          <p:nvPr/>
        </p:nvSpPr>
        <p:spPr>
          <a:xfrm rot="0">
            <a:off x="8058150" y="3984575"/>
            <a:ext cx="4114800" cy="2645866"/>
          </a:xfrm>
          <a:prstGeom prst="rect">
            <a:avLst/>
          </a:prstGeom>
        </p:spPr>
        <p:txBody>
          <a:bodyPr anchor="t" rtlCol="false" tIns="0" lIns="0" bIns="0" rIns="0">
            <a:spAutoFit/>
          </a:bodyPr>
          <a:lstStyle/>
          <a:p>
            <a:pPr algn="l">
              <a:lnSpc>
                <a:spcPts val="3312"/>
              </a:lnSpc>
            </a:pPr>
            <a:r>
              <a:rPr lang="en-US" sz="2062">
                <a:solidFill>
                  <a:srgbClr val="D4D4D1"/>
                </a:solidFill>
                <a:latin typeface="Roboto"/>
                <a:ea typeface="Roboto"/>
                <a:cs typeface="Roboto"/>
                <a:sym typeface="Roboto"/>
              </a:rPr>
              <a:t>Signature-based IDS detects threats by comparing incoming traffic to a database of known attack signatures. It relies on pre-defined patterns of malicious activity to identify threats.</a:t>
            </a:r>
          </a:p>
        </p:txBody>
      </p:sp>
      <p:grpSp>
        <p:nvGrpSpPr>
          <p:cNvPr name="Group 12" id="12"/>
          <p:cNvGrpSpPr/>
          <p:nvPr/>
        </p:nvGrpSpPr>
        <p:grpSpPr>
          <a:xfrm rot="0">
            <a:off x="12706350" y="3226891"/>
            <a:ext cx="4648200" cy="3670250"/>
            <a:chOff x="0" y="0"/>
            <a:chExt cx="6197600" cy="4893667"/>
          </a:xfrm>
        </p:grpSpPr>
        <p:sp>
          <p:nvSpPr>
            <p:cNvPr name="Freeform 13" id="13"/>
            <p:cNvSpPr/>
            <p:nvPr/>
          </p:nvSpPr>
          <p:spPr>
            <a:xfrm flipH="false" flipV="false" rot="0">
              <a:off x="0" y="0"/>
              <a:ext cx="6197600" cy="4893691"/>
            </a:xfrm>
            <a:custGeom>
              <a:avLst/>
              <a:gdLst/>
              <a:ahLst/>
              <a:cxnLst/>
              <a:rect r="r" b="b" t="t" l="l"/>
              <a:pathLst>
                <a:path h="4893691" w="6197600">
                  <a:moveTo>
                    <a:pt x="0" y="53340"/>
                  </a:moveTo>
                  <a:cubicBezTo>
                    <a:pt x="0" y="23876"/>
                    <a:pt x="23876" y="0"/>
                    <a:pt x="53340" y="0"/>
                  </a:cubicBezTo>
                  <a:lnTo>
                    <a:pt x="6144260" y="0"/>
                  </a:lnTo>
                  <a:cubicBezTo>
                    <a:pt x="6173724" y="0"/>
                    <a:pt x="6197600" y="23876"/>
                    <a:pt x="6197600" y="53340"/>
                  </a:cubicBezTo>
                  <a:lnTo>
                    <a:pt x="6197600" y="4840351"/>
                  </a:lnTo>
                  <a:cubicBezTo>
                    <a:pt x="6197600" y="4869815"/>
                    <a:pt x="6173724" y="4893691"/>
                    <a:pt x="6144260" y="4893691"/>
                  </a:cubicBezTo>
                  <a:lnTo>
                    <a:pt x="53340" y="4893691"/>
                  </a:lnTo>
                  <a:cubicBezTo>
                    <a:pt x="23876" y="4893691"/>
                    <a:pt x="0" y="4869815"/>
                    <a:pt x="0" y="4840351"/>
                  </a:cubicBezTo>
                  <a:close/>
                </a:path>
              </a:pathLst>
            </a:custGeom>
            <a:solidFill>
              <a:srgbClr val="484B51"/>
            </a:solidFill>
          </p:spPr>
        </p:sp>
      </p:grpSp>
      <p:sp>
        <p:nvSpPr>
          <p:cNvPr name="TextBox 14" id="14"/>
          <p:cNvSpPr txBox="true"/>
          <p:nvPr/>
        </p:nvSpPr>
        <p:spPr>
          <a:xfrm rot="0">
            <a:off x="12973050" y="3484066"/>
            <a:ext cx="3334196" cy="426244"/>
          </a:xfrm>
          <a:prstGeom prst="rect">
            <a:avLst/>
          </a:prstGeom>
        </p:spPr>
        <p:txBody>
          <a:bodyPr anchor="t" rtlCol="false" tIns="0" lIns="0" bIns="0" rIns="0">
            <a:spAutoFit/>
          </a:bodyPr>
          <a:lstStyle/>
          <a:p>
            <a:pPr algn="l">
              <a:lnSpc>
                <a:spcPts val="3249"/>
              </a:lnSpc>
            </a:pPr>
            <a:r>
              <a:rPr lang="en-US" sz="2625" b="true">
                <a:solidFill>
                  <a:srgbClr val="D4D4D1"/>
                </a:solidFill>
                <a:latin typeface="IBM Plex Sans Medium"/>
                <a:ea typeface="IBM Plex Sans Medium"/>
                <a:cs typeface="IBM Plex Sans Medium"/>
                <a:sym typeface="IBM Plex Sans Medium"/>
              </a:rPr>
              <a:t>Anomaly-Based</a:t>
            </a:r>
          </a:p>
        </p:txBody>
      </p:sp>
      <p:sp>
        <p:nvSpPr>
          <p:cNvPr name="TextBox 15" id="15"/>
          <p:cNvSpPr txBox="true"/>
          <p:nvPr/>
        </p:nvSpPr>
        <p:spPr>
          <a:xfrm rot="0">
            <a:off x="12973050" y="3984575"/>
            <a:ext cx="4114800" cy="2645866"/>
          </a:xfrm>
          <a:prstGeom prst="rect">
            <a:avLst/>
          </a:prstGeom>
        </p:spPr>
        <p:txBody>
          <a:bodyPr anchor="t" rtlCol="false" tIns="0" lIns="0" bIns="0" rIns="0">
            <a:spAutoFit/>
          </a:bodyPr>
          <a:lstStyle/>
          <a:p>
            <a:pPr algn="l">
              <a:lnSpc>
                <a:spcPts val="3312"/>
              </a:lnSpc>
            </a:pPr>
            <a:r>
              <a:rPr lang="en-US" sz="2062">
                <a:solidFill>
                  <a:srgbClr val="D4D4D1"/>
                </a:solidFill>
                <a:latin typeface="Roboto"/>
                <a:ea typeface="Roboto"/>
                <a:cs typeface="Roboto"/>
                <a:sym typeface="Roboto"/>
              </a:rPr>
              <a:t>Anomaly-based IDS analyzes network traffic to identify deviations from normal patterns. It looks for unusual behaviors or activities that might indicate malicious intent.</a:t>
            </a:r>
          </a:p>
        </p:txBody>
      </p:sp>
      <p:grpSp>
        <p:nvGrpSpPr>
          <p:cNvPr name="Group 16" id="16"/>
          <p:cNvGrpSpPr/>
          <p:nvPr/>
        </p:nvGrpSpPr>
        <p:grpSpPr>
          <a:xfrm rot="0">
            <a:off x="7791450" y="7163841"/>
            <a:ext cx="9563100" cy="1963490"/>
            <a:chOff x="0" y="0"/>
            <a:chExt cx="12750800" cy="2617987"/>
          </a:xfrm>
        </p:grpSpPr>
        <p:sp>
          <p:nvSpPr>
            <p:cNvPr name="Freeform 17" id="17"/>
            <p:cNvSpPr/>
            <p:nvPr/>
          </p:nvSpPr>
          <p:spPr>
            <a:xfrm flipH="false" flipV="false" rot="0">
              <a:off x="0" y="0"/>
              <a:ext cx="12750800" cy="2617978"/>
            </a:xfrm>
            <a:custGeom>
              <a:avLst/>
              <a:gdLst/>
              <a:ahLst/>
              <a:cxnLst/>
              <a:rect r="r" b="b" t="t" l="l"/>
              <a:pathLst>
                <a:path h="2617978" w="12750800">
                  <a:moveTo>
                    <a:pt x="0" y="53340"/>
                  </a:moveTo>
                  <a:cubicBezTo>
                    <a:pt x="0" y="23876"/>
                    <a:pt x="23876" y="0"/>
                    <a:pt x="53340" y="0"/>
                  </a:cubicBezTo>
                  <a:lnTo>
                    <a:pt x="12697460" y="0"/>
                  </a:lnTo>
                  <a:cubicBezTo>
                    <a:pt x="12726924" y="0"/>
                    <a:pt x="12750800" y="23876"/>
                    <a:pt x="12750800" y="53340"/>
                  </a:cubicBezTo>
                  <a:lnTo>
                    <a:pt x="12750800" y="2564638"/>
                  </a:lnTo>
                  <a:cubicBezTo>
                    <a:pt x="12750800" y="2594102"/>
                    <a:pt x="12726924" y="2617978"/>
                    <a:pt x="12697460" y="2617978"/>
                  </a:cubicBezTo>
                  <a:lnTo>
                    <a:pt x="53340" y="2617978"/>
                  </a:lnTo>
                  <a:cubicBezTo>
                    <a:pt x="23876" y="2617978"/>
                    <a:pt x="0" y="2594102"/>
                    <a:pt x="0" y="2564638"/>
                  </a:cubicBezTo>
                  <a:close/>
                </a:path>
              </a:pathLst>
            </a:custGeom>
            <a:solidFill>
              <a:srgbClr val="484B51"/>
            </a:solidFill>
          </p:spPr>
        </p:sp>
      </p:grpSp>
      <p:sp>
        <p:nvSpPr>
          <p:cNvPr name="TextBox 18" id="18"/>
          <p:cNvSpPr txBox="true"/>
          <p:nvPr/>
        </p:nvSpPr>
        <p:spPr>
          <a:xfrm rot="0">
            <a:off x="8058150" y="7421016"/>
            <a:ext cx="3334196" cy="426244"/>
          </a:xfrm>
          <a:prstGeom prst="rect">
            <a:avLst/>
          </a:prstGeom>
        </p:spPr>
        <p:txBody>
          <a:bodyPr anchor="t" rtlCol="false" tIns="0" lIns="0" bIns="0" rIns="0">
            <a:spAutoFit/>
          </a:bodyPr>
          <a:lstStyle/>
          <a:p>
            <a:pPr algn="l">
              <a:lnSpc>
                <a:spcPts val="3249"/>
              </a:lnSpc>
            </a:pPr>
            <a:r>
              <a:rPr lang="en-US" sz="2625" b="true">
                <a:solidFill>
                  <a:srgbClr val="D4D4D1"/>
                </a:solidFill>
                <a:latin typeface="IBM Plex Sans Medium"/>
                <a:ea typeface="IBM Plex Sans Medium"/>
                <a:cs typeface="IBM Plex Sans Medium"/>
                <a:sym typeface="IBM Plex Sans Medium"/>
              </a:rPr>
              <a:t>Hybrid</a:t>
            </a:r>
          </a:p>
        </p:txBody>
      </p:sp>
      <p:sp>
        <p:nvSpPr>
          <p:cNvPr name="TextBox 19" id="19"/>
          <p:cNvSpPr txBox="true"/>
          <p:nvPr/>
        </p:nvSpPr>
        <p:spPr>
          <a:xfrm rot="0">
            <a:off x="8058150" y="7921526"/>
            <a:ext cx="9029700" cy="939105"/>
          </a:xfrm>
          <a:prstGeom prst="rect">
            <a:avLst/>
          </a:prstGeom>
        </p:spPr>
        <p:txBody>
          <a:bodyPr anchor="t" rtlCol="false" tIns="0" lIns="0" bIns="0" rIns="0">
            <a:spAutoFit/>
          </a:bodyPr>
          <a:lstStyle/>
          <a:p>
            <a:pPr algn="l">
              <a:lnSpc>
                <a:spcPts val="3312"/>
              </a:lnSpc>
            </a:pPr>
            <a:r>
              <a:rPr lang="en-US" sz="2062">
                <a:solidFill>
                  <a:srgbClr val="D4D4D1"/>
                </a:solidFill>
                <a:latin typeface="Roboto"/>
                <a:ea typeface="Roboto"/>
                <a:cs typeface="Roboto"/>
                <a:sym typeface="Roboto"/>
              </a:rPr>
              <a:t>Hybrid IDS combines the advantages of both signature-based and anomaly-based approaches, offering a more comprehensive and robust solution.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7" id="7"/>
          <p:cNvSpPr txBox="true"/>
          <p:nvPr/>
        </p:nvSpPr>
        <p:spPr>
          <a:xfrm rot="0">
            <a:off x="956072" y="734020"/>
            <a:ext cx="7466111" cy="872729"/>
          </a:xfrm>
          <a:prstGeom prst="rect">
            <a:avLst/>
          </a:prstGeom>
        </p:spPr>
        <p:txBody>
          <a:bodyPr anchor="t" rtlCol="false" tIns="0" lIns="0" bIns="0" rIns="0">
            <a:spAutoFit/>
          </a:bodyPr>
          <a:lstStyle/>
          <a:p>
            <a:pPr algn="l">
              <a:lnSpc>
                <a:spcPts val="6687"/>
              </a:lnSpc>
            </a:pPr>
            <a:r>
              <a:rPr lang="en-US" sz="5374" b="true">
                <a:solidFill>
                  <a:srgbClr val="F3F3F2"/>
                </a:solidFill>
                <a:latin typeface="IBM Plex Sans Medium"/>
                <a:ea typeface="IBM Plex Sans Medium"/>
                <a:cs typeface="IBM Plex Sans Medium"/>
                <a:sym typeface="IBM Plex Sans Medium"/>
              </a:rPr>
              <a:t>How does an IDS Work?</a:t>
            </a:r>
          </a:p>
        </p:txBody>
      </p:sp>
      <p:sp>
        <p:nvSpPr>
          <p:cNvPr name="Freeform 8" id="8" descr="preencoded.png"/>
          <p:cNvSpPr/>
          <p:nvPr/>
        </p:nvSpPr>
        <p:spPr>
          <a:xfrm flipH="false" flipV="false" rot="0">
            <a:off x="956072" y="2016472"/>
            <a:ext cx="1365796" cy="2185244"/>
          </a:xfrm>
          <a:custGeom>
            <a:avLst/>
            <a:gdLst/>
            <a:ahLst/>
            <a:cxnLst/>
            <a:rect r="r" b="b" t="t" l="l"/>
            <a:pathLst>
              <a:path h="2185244" w="1365796">
                <a:moveTo>
                  <a:pt x="0" y="0"/>
                </a:moveTo>
                <a:lnTo>
                  <a:pt x="1365797" y="0"/>
                </a:lnTo>
                <a:lnTo>
                  <a:pt x="1365797" y="2185244"/>
                </a:lnTo>
                <a:lnTo>
                  <a:pt x="0" y="2185244"/>
                </a:lnTo>
                <a:lnTo>
                  <a:pt x="0" y="0"/>
                </a:lnTo>
                <a:close/>
              </a:path>
            </a:pathLst>
          </a:custGeom>
          <a:blipFill>
            <a:blip r:embed="rId3"/>
            <a:stretch>
              <a:fillRect l="0" t="-44" r="0" b="-44"/>
            </a:stretch>
          </a:blipFill>
        </p:spPr>
      </p:sp>
      <p:sp>
        <p:nvSpPr>
          <p:cNvPr name="TextBox 9" id="9"/>
          <p:cNvSpPr txBox="true"/>
          <p:nvPr/>
        </p:nvSpPr>
        <p:spPr>
          <a:xfrm rot="0">
            <a:off x="2731591" y="2280047"/>
            <a:ext cx="3414415" cy="436215"/>
          </a:xfrm>
          <a:prstGeom prst="rect">
            <a:avLst/>
          </a:prstGeom>
        </p:spPr>
        <p:txBody>
          <a:bodyPr anchor="t" rtlCol="false" tIns="0" lIns="0" bIns="0" rIns="0">
            <a:spAutoFit/>
          </a:bodyPr>
          <a:lstStyle/>
          <a:p>
            <a:pPr algn="l">
              <a:lnSpc>
                <a:spcPts val="3312"/>
              </a:lnSpc>
            </a:pPr>
            <a:r>
              <a:rPr lang="en-US" sz="2687" b="true">
                <a:solidFill>
                  <a:srgbClr val="D4D4D1"/>
                </a:solidFill>
                <a:latin typeface="IBM Plex Sans Medium"/>
                <a:ea typeface="IBM Plex Sans Medium"/>
                <a:cs typeface="IBM Plex Sans Medium"/>
                <a:sym typeface="IBM Plex Sans Medium"/>
              </a:rPr>
              <a:t>Monitoring</a:t>
            </a:r>
          </a:p>
        </p:txBody>
      </p:sp>
      <p:sp>
        <p:nvSpPr>
          <p:cNvPr name="TextBox 10" id="10"/>
          <p:cNvSpPr txBox="true"/>
          <p:nvPr/>
        </p:nvSpPr>
        <p:spPr>
          <a:xfrm rot="0">
            <a:off x="2731591" y="2784872"/>
            <a:ext cx="7742336" cy="969169"/>
          </a:xfrm>
          <a:prstGeom prst="rect">
            <a:avLst/>
          </a:prstGeom>
        </p:spPr>
        <p:txBody>
          <a:bodyPr anchor="t" rtlCol="false" tIns="0" lIns="0" bIns="0" rIns="0">
            <a:spAutoFit/>
          </a:bodyPr>
          <a:lstStyle/>
          <a:p>
            <a:pPr algn="l">
              <a:lnSpc>
                <a:spcPts val="3437"/>
              </a:lnSpc>
            </a:pPr>
            <a:r>
              <a:rPr lang="en-US" sz="2125">
                <a:solidFill>
                  <a:srgbClr val="D4D4D1"/>
                </a:solidFill>
                <a:latin typeface="Roboto"/>
                <a:ea typeface="Roboto"/>
                <a:cs typeface="Roboto"/>
                <a:sym typeface="Roboto"/>
              </a:rPr>
              <a:t>The IDS constantly monitors network traffic, capturing and analyzing data packets flowing in and out of the network.</a:t>
            </a:r>
          </a:p>
        </p:txBody>
      </p:sp>
      <p:sp>
        <p:nvSpPr>
          <p:cNvPr name="Freeform 11" id="11" descr="preencoded.png"/>
          <p:cNvSpPr/>
          <p:nvPr/>
        </p:nvSpPr>
        <p:spPr>
          <a:xfrm flipH="false" flipV="false" rot="0">
            <a:off x="956072" y="4201716"/>
            <a:ext cx="1365796" cy="2447628"/>
          </a:xfrm>
          <a:custGeom>
            <a:avLst/>
            <a:gdLst/>
            <a:ahLst/>
            <a:cxnLst/>
            <a:rect r="r" b="b" t="t" l="l"/>
            <a:pathLst>
              <a:path h="2447628" w="1365796">
                <a:moveTo>
                  <a:pt x="0" y="0"/>
                </a:moveTo>
                <a:lnTo>
                  <a:pt x="1365797" y="0"/>
                </a:lnTo>
                <a:lnTo>
                  <a:pt x="1365797" y="2447628"/>
                </a:lnTo>
                <a:lnTo>
                  <a:pt x="0" y="2447628"/>
                </a:lnTo>
                <a:lnTo>
                  <a:pt x="0" y="0"/>
                </a:lnTo>
                <a:close/>
              </a:path>
            </a:pathLst>
          </a:custGeom>
          <a:blipFill>
            <a:blip r:embed="rId4"/>
            <a:stretch>
              <a:fillRect l="0" t="-142" r="0" b="-142"/>
            </a:stretch>
          </a:blipFill>
        </p:spPr>
      </p:sp>
      <p:sp>
        <p:nvSpPr>
          <p:cNvPr name="TextBox 12" id="12"/>
          <p:cNvSpPr txBox="true"/>
          <p:nvPr/>
        </p:nvSpPr>
        <p:spPr>
          <a:xfrm rot="0">
            <a:off x="2731591" y="4465290"/>
            <a:ext cx="3414415" cy="436215"/>
          </a:xfrm>
          <a:prstGeom prst="rect">
            <a:avLst/>
          </a:prstGeom>
        </p:spPr>
        <p:txBody>
          <a:bodyPr anchor="t" rtlCol="false" tIns="0" lIns="0" bIns="0" rIns="0">
            <a:spAutoFit/>
          </a:bodyPr>
          <a:lstStyle/>
          <a:p>
            <a:pPr algn="l">
              <a:lnSpc>
                <a:spcPts val="3312"/>
              </a:lnSpc>
            </a:pPr>
            <a:r>
              <a:rPr lang="en-US" sz="2687" b="true">
                <a:solidFill>
                  <a:srgbClr val="D4D4D1"/>
                </a:solidFill>
                <a:latin typeface="IBM Plex Sans Medium"/>
                <a:ea typeface="IBM Plex Sans Medium"/>
                <a:cs typeface="IBM Plex Sans Medium"/>
                <a:sym typeface="IBM Plex Sans Medium"/>
              </a:rPr>
              <a:t>Analysis</a:t>
            </a:r>
          </a:p>
        </p:txBody>
      </p:sp>
      <p:sp>
        <p:nvSpPr>
          <p:cNvPr name="TextBox 13" id="13"/>
          <p:cNvSpPr txBox="true"/>
          <p:nvPr/>
        </p:nvSpPr>
        <p:spPr>
          <a:xfrm rot="0">
            <a:off x="2731591" y="4970115"/>
            <a:ext cx="7742336" cy="1406129"/>
          </a:xfrm>
          <a:prstGeom prst="rect">
            <a:avLst/>
          </a:prstGeom>
        </p:spPr>
        <p:txBody>
          <a:bodyPr anchor="t" rtlCol="false" tIns="0" lIns="0" bIns="0" rIns="0">
            <a:spAutoFit/>
          </a:bodyPr>
          <a:lstStyle/>
          <a:p>
            <a:pPr algn="l">
              <a:lnSpc>
                <a:spcPts val="3437"/>
              </a:lnSpc>
            </a:pPr>
            <a:r>
              <a:rPr lang="en-US" sz="2125">
                <a:solidFill>
                  <a:srgbClr val="D4D4D1"/>
                </a:solidFill>
                <a:latin typeface="Roboto"/>
                <a:ea typeface="Roboto"/>
                <a:cs typeface="Roboto"/>
                <a:sym typeface="Roboto"/>
              </a:rPr>
              <a:t>The IDS applies pre-defined rules or anomaly detection algorithms to analyze the captured data. It looks for patterns that indicate suspicious activity.</a:t>
            </a:r>
          </a:p>
        </p:txBody>
      </p:sp>
      <p:sp>
        <p:nvSpPr>
          <p:cNvPr name="Freeform 14" id="14" descr="preencoded.png"/>
          <p:cNvSpPr/>
          <p:nvPr/>
        </p:nvSpPr>
        <p:spPr>
          <a:xfrm flipH="false" flipV="false" rot="0">
            <a:off x="956072" y="6649342"/>
            <a:ext cx="1365796" cy="2884586"/>
          </a:xfrm>
          <a:custGeom>
            <a:avLst/>
            <a:gdLst/>
            <a:ahLst/>
            <a:cxnLst/>
            <a:rect r="r" b="b" t="t" l="l"/>
            <a:pathLst>
              <a:path h="2884586" w="1365796">
                <a:moveTo>
                  <a:pt x="0" y="0"/>
                </a:moveTo>
                <a:lnTo>
                  <a:pt x="1365797" y="0"/>
                </a:lnTo>
                <a:lnTo>
                  <a:pt x="1365797" y="2884587"/>
                </a:lnTo>
                <a:lnTo>
                  <a:pt x="0" y="2884587"/>
                </a:lnTo>
                <a:lnTo>
                  <a:pt x="0" y="0"/>
                </a:lnTo>
                <a:close/>
              </a:path>
            </a:pathLst>
          </a:custGeom>
          <a:blipFill>
            <a:blip r:embed="rId5"/>
            <a:stretch>
              <a:fillRect l="0" t="-162" r="0" b="-162"/>
            </a:stretch>
          </a:blipFill>
        </p:spPr>
      </p:sp>
      <p:sp>
        <p:nvSpPr>
          <p:cNvPr name="TextBox 15" id="15"/>
          <p:cNvSpPr txBox="true"/>
          <p:nvPr/>
        </p:nvSpPr>
        <p:spPr>
          <a:xfrm rot="0">
            <a:off x="2731591" y="6912917"/>
            <a:ext cx="3414415" cy="436215"/>
          </a:xfrm>
          <a:prstGeom prst="rect">
            <a:avLst/>
          </a:prstGeom>
        </p:spPr>
        <p:txBody>
          <a:bodyPr anchor="t" rtlCol="false" tIns="0" lIns="0" bIns="0" rIns="0">
            <a:spAutoFit/>
          </a:bodyPr>
          <a:lstStyle/>
          <a:p>
            <a:pPr algn="l">
              <a:lnSpc>
                <a:spcPts val="3312"/>
              </a:lnSpc>
            </a:pPr>
            <a:r>
              <a:rPr lang="en-US" sz="2687" b="true">
                <a:solidFill>
                  <a:srgbClr val="D4D4D1"/>
                </a:solidFill>
                <a:latin typeface="IBM Plex Sans Medium"/>
                <a:ea typeface="IBM Plex Sans Medium"/>
                <a:cs typeface="IBM Plex Sans Medium"/>
                <a:sym typeface="IBM Plex Sans Medium"/>
              </a:rPr>
              <a:t>Alerting</a:t>
            </a:r>
          </a:p>
        </p:txBody>
      </p:sp>
      <p:sp>
        <p:nvSpPr>
          <p:cNvPr name="TextBox 16" id="16"/>
          <p:cNvSpPr txBox="true"/>
          <p:nvPr/>
        </p:nvSpPr>
        <p:spPr>
          <a:xfrm rot="0">
            <a:off x="2731591" y="7417742"/>
            <a:ext cx="7742336" cy="1843088"/>
          </a:xfrm>
          <a:prstGeom prst="rect">
            <a:avLst/>
          </a:prstGeom>
        </p:spPr>
        <p:txBody>
          <a:bodyPr anchor="t" rtlCol="false" tIns="0" lIns="0" bIns="0" rIns="0">
            <a:spAutoFit/>
          </a:bodyPr>
          <a:lstStyle/>
          <a:p>
            <a:pPr algn="l">
              <a:lnSpc>
                <a:spcPts val="3437"/>
              </a:lnSpc>
            </a:pPr>
            <a:r>
              <a:rPr lang="en-US" sz="2125">
                <a:solidFill>
                  <a:srgbClr val="D4D4D1"/>
                </a:solidFill>
                <a:latin typeface="Roboto"/>
                <a:ea typeface="Roboto"/>
                <a:cs typeface="Roboto"/>
                <a:sym typeface="Roboto"/>
              </a:rPr>
              <a:t>Upon detecting suspicious activity, the IDS alerts administrators through notifications, logs, or visual alarms. It provides detailed information about the detected threats, including their nature and source.</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TextBox 6" id="6"/>
          <p:cNvSpPr txBox="true"/>
          <p:nvPr/>
        </p:nvSpPr>
        <p:spPr>
          <a:xfrm rot="0">
            <a:off x="992238" y="3134766"/>
            <a:ext cx="11158835" cy="905024"/>
          </a:xfrm>
          <a:prstGeom prst="rect">
            <a:avLst/>
          </a:prstGeom>
        </p:spPr>
        <p:txBody>
          <a:bodyPr anchor="t" rtlCol="false" tIns="0" lIns="0" bIns="0" rIns="0">
            <a:spAutoFit/>
          </a:bodyPr>
          <a:lstStyle/>
          <a:p>
            <a:pPr algn="l">
              <a:lnSpc>
                <a:spcPts val="6937"/>
              </a:lnSpc>
            </a:pPr>
            <a:r>
              <a:rPr lang="en-US" sz="5562" b="true">
                <a:solidFill>
                  <a:srgbClr val="F3F3F2"/>
                </a:solidFill>
                <a:latin typeface="IBM Plex Sans Medium"/>
                <a:ea typeface="IBM Plex Sans Medium"/>
                <a:cs typeface="IBM Plex Sans Medium"/>
                <a:sym typeface="IBM Plex Sans Medium"/>
              </a:rPr>
              <a:t>Advantages and Limitations of IDS</a:t>
            </a:r>
          </a:p>
        </p:txBody>
      </p:sp>
      <p:sp>
        <p:nvSpPr>
          <p:cNvPr name="TextBox 7" id="7"/>
          <p:cNvSpPr txBox="true"/>
          <p:nvPr/>
        </p:nvSpPr>
        <p:spPr>
          <a:xfrm rot="0">
            <a:off x="992238" y="4738985"/>
            <a:ext cx="3544044" cy="452437"/>
          </a:xfrm>
          <a:prstGeom prst="rect">
            <a:avLst/>
          </a:prstGeom>
        </p:spPr>
        <p:txBody>
          <a:bodyPr anchor="t" rtlCol="false" tIns="0" lIns="0" bIns="0" rIns="0">
            <a:spAutoFit/>
          </a:bodyPr>
          <a:lstStyle/>
          <a:p>
            <a:pPr algn="l">
              <a:lnSpc>
                <a:spcPts val="3437"/>
              </a:lnSpc>
            </a:pPr>
            <a:r>
              <a:rPr lang="en-US" sz="2750" b="true">
                <a:solidFill>
                  <a:srgbClr val="F3F3F2"/>
                </a:solidFill>
                <a:latin typeface="IBM Plex Sans Medium"/>
                <a:ea typeface="IBM Plex Sans Medium"/>
                <a:cs typeface="IBM Plex Sans Medium"/>
                <a:sym typeface="IBM Plex Sans Medium"/>
              </a:rPr>
              <a:t>Advantages</a:t>
            </a:r>
          </a:p>
        </p:txBody>
      </p:sp>
      <p:sp>
        <p:nvSpPr>
          <p:cNvPr name="TextBox 8" id="8"/>
          <p:cNvSpPr txBox="true"/>
          <p:nvPr/>
        </p:nvSpPr>
        <p:spPr>
          <a:xfrm rot="0">
            <a:off x="992238" y="5379690"/>
            <a:ext cx="7805886" cy="548879"/>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D4D4D1"/>
                </a:solidFill>
                <a:latin typeface="Roboto"/>
                <a:ea typeface="Roboto"/>
                <a:cs typeface="Roboto"/>
                <a:sym typeface="Roboto"/>
              </a:rPr>
              <a:t>Early threat detection</a:t>
            </a:r>
          </a:p>
        </p:txBody>
      </p:sp>
      <p:sp>
        <p:nvSpPr>
          <p:cNvPr name="TextBox 9" id="9"/>
          <p:cNvSpPr txBox="true"/>
          <p:nvPr/>
        </p:nvSpPr>
        <p:spPr>
          <a:xfrm rot="0">
            <a:off x="992238" y="5932437"/>
            <a:ext cx="7805886" cy="548879"/>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D4D4D1"/>
                </a:solidFill>
                <a:latin typeface="Roboto"/>
                <a:ea typeface="Roboto"/>
                <a:cs typeface="Roboto"/>
                <a:sym typeface="Roboto"/>
              </a:rPr>
              <a:t>Improved security posture</a:t>
            </a:r>
          </a:p>
        </p:txBody>
      </p:sp>
      <p:sp>
        <p:nvSpPr>
          <p:cNvPr name="TextBox 10" id="10"/>
          <p:cNvSpPr txBox="true"/>
          <p:nvPr/>
        </p:nvSpPr>
        <p:spPr>
          <a:xfrm rot="0">
            <a:off x="992238" y="6485185"/>
            <a:ext cx="7805886" cy="548879"/>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D4D4D1"/>
                </a:solidFill>
                <a:latin typeface="Roboto"/>
                <a:ea typeface="Roboto"/>
                <a:cs typeface="Roboto"/>
                <a:sym typeface="Roboto"/>
              </a:rPr>
              <a:t>Proactive security measures</a:t>
            </a:r>
          </a:p>
        </p:txBody>
      </p:sp>
      <p:sp>
        <p:nvSpPr>
          <p:cNvPr name="TextBox 11" id="11"/>
          <p:cNvSpPr txBox="true"/>
          <p:nvPr/>
        </p:nvSpPr>
        <p:spPr>
          <a:xfrm rot="0">
            <a:off x="9499401" y="4738985"/>
            <a:ext cx="3544044" cy="452437"/>
          </a:xfrm>
          <a:prstGeom prst="rect">
            <a:avLst/>
          </a:prstGeom>
        </p:spPr>
        <p:txBody>
          <a:bodyPr anchor="t" rtlCol="false" tIns="0" lIns="0" bIns="0" rIns="0">
            <a:spAutoFit/>
          </a:bodyPr>
          <a:lstStyle/>
          <a:p>
            <a:pPr algn="l">
              <a:lnSpc>
                <a:spcPts val="3437"/>
              </a:lnSpc>
            </a:pPr>
            <a:r>
              <a:rPr lang="en-US" sz="2750" b="true">
                <a:solidFill>
                  <a:srgbClr val="F3F3F2"/>
                </a:solidFill>
                <a:latin typeface="IBM Plex Sans Medium"/>
                <a:ea typeface="IBM Plex Sans Medium"/>
                <a:cs typeface="IBM Plex Sans Medium"/>
                <a:sym typeface="IBM Plex Sans Medium"/>
              </a:rPr>
              <a:t>Limitations</a:t>
            </a:r>
          </a:p>
        </p:txBody>
      </p:sp>
      <p:sp>
        <p:nvSpPr>
          <p:cNvPr name="TextBox 12" id="12"/>
          <p:cNvSpPr txBox="true"/>
          <p:nvPr/>
        </p:nvSpPr>
        <p:spPr>
          <a:xfrm rot="0">
            <a:off x="9499401" y="5379690"/>
            <a:ext cx="7805886" cy="548879"/>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D4D4D1"/>
                </a:solidFill>
                <a:latin typeface="Roboto"/>
                <a:ea typeface="Roboto"/>
                <a:cs typeface="Roboto"/>
                <a:sym typeface="Roboto"/>
              </a:rPr>
              <a:t>False positives</a:t>
            </a:r>
          </a:p>
        </p:txBody>
      </p:sp>
      <p:sp>
        <p:nvSpPr>
          <p:cNvPr name="TextBox 13" id="13"/>
          <p:cNvSpPr txBox="true"/>
          <p:nvPr/>
        </p:nvSpPr>
        <p:spPr>
          <a:xfrm rot="0">
            <a:off x="9499401" y="5932437"/>
            <a:ext cx="7805886" cy="548879"/>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D4D4D1"/>
                </a:solidFill>
                <a:latin typeface="Roboto"/>
                <a:ea typeface="Roboto"/>
                <a:cs typeface="Roboto"/>
                <a:sym typeface="Roboto"/>
              </a:rPr>
              <a:t>Limited prevention capability</a:t>
            </a:r>
          </a:p>
        </p:txBody>
      </p:sp>
      <p:sp>
        <p:nvSpPr>
          <p:cNvPr name="TextBox 14" id="14"/>
          <p:cNvSpPr txBox="true"/>
          <p:nvPr/>
        </p:nvSpPr>
        <p:spPr>
          <a:xfrm rot="0">
            <a:off x="9499401" y="6485185"/>
            <a:ext cx="7805886" cy="548879"/>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D4D4D1"/>
                </a:solidFill>
                <a:latin typeface="Roboto"/>
                <a:ea typeface="Roboto"/>
                <a:cs typeface="Roboto"/>
                <a:sym typeface="Roboto"/>
              </a:rPr>
              <a:t>Resource intensive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TextBox 6" id="6"/>
          <p:cNvSpPr txBox="true"/>
          <p:nvPr/>
        </p:nvSpPr>
        <p:spPr>
          <a:xfrm rot="0">
            <a:off x="992238" y="1972270"/>
            <a:ext cx="8568481" cy="905024"/>
          </a:xfrm>
          <a:prstGeom prst="rect">
            <a:avLst/>
          </a:prstGeom>
        </p:spPr>
        <p:txBody>
          <a:bodyPr anchor="t" rtlCol="false" tIns="0" lIns="0" bIns="0" rIns="0">
            <a:spAutoFit/>
          </a:bodyPr>
          <a:lstStyle/>
          <a:p>
            <a:pPr algn="l">
              <a:lnSpc>
                <a:spcPts val="6937"/>
              </a:lnSpc>
            </a:pPr>
            <a:r>
              <a:rPr lang="en-US" sz="5562" b="true">
                <a:solidFill>
                  <a:srgbClr val="F3F3F2"/>
                </a:solidFill>
                <a:latin typeface="IBM Plex Sans Medium"/>
                <a:ea typeface="IBM Plex Sans Medium"/>
                <a:cs typeface="IBM Plex Sans Medium"/>
                <a:sym typeface="IBM Plex Sans Medium"/>
              </a:rPr>
              <a:t>Introduction to Honeypots</a:t>
            </a:r>
          </a:p>
        </p:txBody>
      </p:sp>
      <p:sp>
        <p:nvSpPr>
          <p:cNvPr name="Freeform 7" id="7" descr="preencoded.png"/>
          <p:cNvSpPr/>
          <p:nvPr/>
        </p:nvSpPr>
        <p:spPr>
          <a:xfrm flipH="false" flipV="false" rot="0">
            <a:off x="3722935" y="3444329"/>
            <a:ext cx="2690069" cy="1009947"/>
          </a:xfrm>
          <a:custGeom>
            <a:avLst/>
            <a:gdLst/>
            <a:ahLst/>
            <a:cxnLst/>
            <a:rect r="r" b="b" t="t" l="l"/>
            <a:pathLst>
              <a:path h="1009947" w="2690069">
                <a:moveTo>
                  <a:pt x="0" y="0"/>
                </a:moveTo>
                <a:lnTo>
                  <a:pt x="2690069" y="0"/>
                </a:lnTo>
                <a:lnTo>
                  <a:pt x="2690069" y="1009947"/>
                </a:lnTo>
                <a:lnTo>
                  <a:pt x="0" y="1009947"/>
                </a:lnTo>
                <a:lnTo>
                  <a:pt x="0" y="0"/>
                </a:lnTo>
                <a:close/>
              </a:path>
            </a:pathLst>
          </a:custGeom>
          <a:blipFill>
            <a:blip r:embed="rId2"/>
            <a:stretch>
              <a:fillRect l="0" t="-60" r="0" b="-60"/>
            </a:stretch>
          </a:blipFill>
        </p:spPr>
      </p:sp>
      <p:sp>
        <p:nvSpPr>
          <p:cNvPr name="TextBox 8" id="8"/>
          <p:cNvSpPr txBox="true"/>
          <p:nvPr/>
        </p:nvSpPr>
        <p:spPr>
          <a:xfrm rot="0">
            <a:off x="4961632" y="3669952"/>
            <a:ext cx="212675" cy="671661"/>
          </a:xfrm>
          <a:prstGeom prst="rect">
            <a:avLst/>
          </a:prstGeom>
        </p:spPr>
        <p:txBody>
          <a:bodyPr anchor="t" rtlCol="false" tIns="0" lIns="0" bIns="0" rIns="0">
            <a:spAutoFit/>
          </a:bodyPr>
          <a:lstStyle/>
          <a:p>
            <a:pPr algn="ctr">
              <a:lnSpc>
                <a:spcPts val="4437"/>
              </a:lnSpc>
            </a:pPr>
            <a:r>
              <a:rPr lang="en-US" sz="2750" b="true">
                <a:solidFill>
                  <a:srgbClr val="D4D4D1"/>
                </a:solidFill>
                <a:latin typeface="IBM Plex Sans Medium"/>
                <a:ea typeface="IBM Plex Sans Medium"/>
                <a:cs typeface="IBM Plex Sans Medium"/>
                <a:sym typeface="IBM Plex Sans Medium"/>
              </a:rPr>
              <a:t>1</a:t>
            </a:r>
          </a:p>
        </p:txBody>
      </p:sp>
      <p:sp>
        <p:nvSpPr>
          <p:cNvPr name="TextBox 9" id="9"/>
          <p:cNvSpPr txBox="true"/>
          <p:nvPr/>
        </p:nvSpPr>
        <p:spPr>
          <a:xfrm rot="0">
            <a:off x="6696521" y="3718321"/>
            <a:ext cx="1650355"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Deception</a:t>
            </a:r>
          </a:p>
        </p:txBody>
      </p:sp>
      <p:grpSp>
        <p:nvGrpSpPr>
          <p:cNvPr name="Group 10" id="10"/>
          <p:cNvGrpSpPr/>
          <p:nvPr/>
        </p:nvGrpSpPr>
        <p:grpSpPr>
          <a:xfrm rot="0">
            <a:off x="6483846" y="4470648"/>
            <a:ext cx="10741075" cy="19050"/>
            <a:chOff x="0" y="0"/>
            <a:chExt cx="14321433" cy="25400"/>
          </a:xfrm>
        </p:grpSpPr>
        <p:sp>
          <p:nvSpPr>
            <p:cNvPr name="Freeform 11" id="11"/>
            <p:cNvSpPr/>
            <p:nvPr/>
          </p:nvSpPr>
          <p:spPr>
            <a:xfrm flipH="false" flipV="false" rot="0">
              <a:off x="0" y="0"/>
              <a:ext cx="14321410" cy="25400"/>
            </a:xfrm>
            <a:custGeom>
              <a:avLst/>
              <a:gdLst/>
              <a:ahLst/>
              <a:cxnLst/>
              <a:rect r="r" b="b" t="t" l="l"/>
              <a:pathLst>
                <a:path h="25400" w="1432141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61646A"/>
            </a:solidFill>
          </p:spPr>
        </p:sp>
      </p:grpSp>
      <p:sp>
        <p:nvSpPr>
          <p:cNvPr name="Freeform 12" id="12" descr="preencoded.png"/>
          <p:cNvSpPr/>
          <p:nvPr/>
        </p:nvSpPr>
        <p:spPr>
          <a:xfrm flipH="false" flipV="false" rot="0">
            <a:off x="2377976" y="4525119"/>
            <a:ext cx="5380136" cy="1009947"/>
          </a:xfrm>
          <a:custGeom>
            <a:avLst/>
            <a:gdLst/>
            <a:ahLst/>
            <a:cxnLst/>
            <a:rect r="r" b="b" t="t" l="l"/>
            <a:pathLst>
              <a:path h="1009947" w="5380136">
                <a:moveTo>
                  <a:pt x="0" y="0"/>
                </a:moveTo>
                <a:lnTo>
                  <a:pt x="5380136" y="0"/>
                </a:lnTo>
                <a:lnTo>
                  <a:pt x="5380136" y="1009947"/>
                </a:lnTo>
                <a:lnTo>
                  <a:pt x="0" y="1009947"/>
                </a:lnTo>
                <a:lnTo>
                  <a:pt x="0" y="0"/>
                </a:lnTo>
                <a:close/>
              </a:path>
            </a:pathLst>
          </a:custGeom>
          <a:blipFill>
            <a:blip r:embed="rId3"/>
            <a:stretch>
              <a:fillRect l="-28" t="0" r="-28" b="0"/>
            </a:stretch>
          </a:blipFill>
        </p:spPr>
      </p:sp>
      <p:sp>
        <p:nvSpPr>
          <p:cNvPr name="TextBox 13" id="13"/>
          <p:cNvSpPr txBox="true"/>
          <p:nvPr/>
        </p:nvSpPr>
        <p:spPr>
          <a:xfrm rot="0">
            <a:off x="4961632" y="4641800"/>
            <a:ext cx="212675" cy="671661"/>
          </a:xfrm>
          <a:prstGeom prst="rect">
            <a:avLst/>
          </a:prstGeom>
        </p:spPr>
        <p:txBody>
          <a:bodyPr anchor="t" rtlCol="false" tIns="0" lIns="0" bIns="0" rIns="0">
            <a:spAutoFit/>
          </a:bodyPr>
          <a:lstStyle/>
          <a:p>
            <a:pPr algn="ctr">
              <a:lnSpc>
                <a:spcPts val="4437"/>
              </a:lnSpc>
            </a:pPr>
            <a:r>
              <a:rPr lang="en-US" sz="2750" b="true">
                <a:solidFill>
                  <a:srgbClr val="D4D4D1"/>
                </a:solidFill>
                <a:latin typeface="IBM Plex Sans Medium"/>
                <a:ea typeface="IBM Plex Sans Medium"/>
                <a:cs typeface="IBM Plex Sans Medium"/>
                <a:sym typeface="IBM Plex Sans Medium"/>
              </a:rPr>
              <a:t>2</a:t>
            </a:r>
          </a:p>
        </p:txBody>
      </p:sp>
      <p:sp>
        <p:nvSpPr>
          <p:cNvPr name="TextBox 14" id="14"/>
          <p:cNvSpPr txBox="true"/>
          <p:nvPr/>
        </p:nvSpPr>
        <p:spPr>
          <a:xfrm rot="0">
            <a:off x="8041630" y="4799111"/>
            <a:ext cx="1623418"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Attraction</a:t>
            </a:r>
          </a:p>
        </p:txBody>
      </p:sp>
      <p:grpSp>
        <p:nvGrpSpPr>
          <p:cNvPr name="Group 15" id="15"/>
          <p:cNvGrpSpPr/>
          <p:nvPr/>
        </p:nvGrpSpPr>
        <p:grpSpPr>
          <a:xfrm rot="0">
            <a:off x="7828955" y="5551437"/>
            <a:ext cx="9395966" cy="19050"/>
            <a:chOff x="0" y="0"/>
            <a:chExt cx="12527955" cy="25400"/>
          </a:xfrm>
        </p:grpSpPr>
        <p:sp>
          <p:nvSpPr>
            <p:cNvPr name="Freeform 16" id="16"/>
            <p:cNvSpPr/>
            <p:nvPr/>
          </p:nvSpPr>
          <p:spPr>
            <a:xfrm flipH="false" flipV="false" rot="0">
              <a:off x="0" y="0"/>
              <a:ext cx="12527915" cy="25400"/>
            </a:xfrm>
            <a:custGeom>
              <a:avLst/>
              <a:gdLst/>
              <a:ahLst/>
              <a:cxnLst/>
              <a:rect r="r" b="b" t="t" l="l"/>
              <a:pathLst>
                <a:path h="25400" w="12527915">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61646A"/>
            </a:solidFill>
          </p:spPr>
        </p:sp>
      </p:grpSp>
      <p:sp>
        <p:nvSpPr>
          <p:cNvPr name="Freeform 17" id="17" descr="preencoded.png"/>
          <p:cNvSpPr/>
          <p:nvPr/>
        </p:nvSpPr>
        <p:spPr>
          <a:xfrm flipH="false" flipV="false" rot="0">
            <a:off x="1032868" y="5605909"/>
            <a:ext cx="8070205" cy="1009947"/>
          </a:xfrm>
          <a:custGeom>
            <a:avLst/>
            <a:gdLst/>
            <a:ahLst/>
            <a:cxnLst/>
            <a:rect r="r" b="b" t="t" l="l"/>
            <a:pathLst>
              <a:path h="1009947" w="8070205">
                <a:moveTo>
                  <a:pt x="0" y="0"/>
                </a:moveTo>
                <a:lnTo>
                  <a:pt x="8070204" y="0"/>
                </a:lnTo>
                <a:lnTo>
                  <a:pt x="8070204" y="1009947"/>
                </a:lnTo>
                <a:lnTo>
                  <a:pt x="0" y="1009947"/>
                </a:lnTo>
                <a:lnTo>
                  <a:pt x="0" y="0"/>
                </a:lnTo>
                <a:close/>
              </a:path>
            </a:pathLst>
          </a:custGeom>
          <a:blipFill>
            <a:blip r:embed="rId4"/>
            <a:stretch>
              <a:fillRect l="0" t="0" r="0" b="0"/>
            </a:stretch>
          </a:blipFill>
        </p:spPr>
      </p:sp>
      <p:sp>
        <p:nvSpPr>
          <p:cNvPr name="TextBox 18" id="18"/>
          <p:cNvSpPr txBox="true"/>
          <p:nvPr/>
        </p:nvSpPr>
        <p:spPr>
          <a:xfrm rot="0">
            <a:off x="4961484" y="5722590"/>
            <a:ext cx="212675" cy="671661"/>
          </a:xfrm>
          <a:prstGeom prst="rect">
            <a:avLst/>
          </a:prstGeom>
        </p:spPr>
        <p:txBody>
          <a:bodyPr anchor="t" rtlCol="false" tIns="0" lIns="0" bIns="0" rIns="0">
            <a:spAutoFit/>
          </a:bodyPr>
          <a:lstStyle/>
          <a:p>
            <a:pPr algn="ctr">
              <a:lnSpc>
                <a:spcPts val="4437"/>
              </a:lnSpc>
            </a:pPr>
            <a:r>
              <a:rPr lang="en-US" sz="2750" b="true">
                <a:solidFill>
                  <a:srgbClr val="D4D4D1"/>
                </a:solidFill>
                <a:latin typeface="IBM Plex Sans Medium"/>
                <a:ea typeface="IBM Plex Sans Medium"/>
                <a:cs typeface="IBM Plex Sans Medium"/>
                <a:sym typeface="IBM Plex Sans Medium"/>
              </a:rPr>
              <a:t>3</a:t>
            </a:r>
          </a:p>
        </p:txBody>
      </p:sp>
      <p:sp>
        <p:nvSpPr>
          <p:cNvPr name="TextBox 19" id="19"/>
          <p:cNvSpPr txBox="true"/>
          <p:nvPr/>
        </p:nvSpPr>
        <p:spPr>
          <a:xfrm rot="0">
            <a:off x="9386590" y="5879901"/>
            <a:ext cx="1356420"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Analysis</a:t>
            </a:r>
          </a:p>
        </p:txBody>
      </p:sp>
      <p:sp>
        <p:nvSpPr>
          <p:cNvPr name="TextBox 20" id="20"/>
          <p:cNvSpPr txBox="true"/>
          <p:nvPr/>
        </p:nvSpPr>
        <p:spPr>
          <a:xfrm rot="0">
            <a:off x="992238" y="6839545"/>
            <a:ext cx="16303526" cy="1456135"/>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Honeypots are decoy systems designed to attract attackers and provide valuable insights into their tactics and techniques. They act as a controlled environment for monitoring and analyzing malicious activity. Honeypots lure attackers, allowing security professionals to study their behaviors and gather evidence for potential prosecutions.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11430000" y="-2827"/>
            <a:ext cx="6858000" cy="10289827"/>
          </a:xfrm>
          <a:custGeom>
            <a:avLst/>
            <a:gdLst/>
            <a:ahLst/>
            <a:cxnLst/>
            <a:rect r="r" b="b" t="t" l="l"/>
            <a:pathLst>
              <a:path h="10289827" w="6858000">
                <a:moveTo>
                  <a:pt x="0" y="0"/>
                </a:moveTo>
                <a:lnTo>
                  <a:pt x="6858000" y="0"/>
                </a:lnTo>
                <a:lnTo>
                  <a:pt x="6858000" y="10289827"/>
                </a:lnTo>
                <a:lnTo>
                  <a:pt x="0" y="10289827"/>
                </a:lnTo>
                <a:lnTo>
                  <a:pt x="0" y="0"/>
                </a:lnTo>
                <a:close/>
              </a:path>
            </a:pathLst>
          </a:custGeom>
          <a:blipFill>
            <a:blip r:embed="rId2"/>
            <a:stretch>
              <a:fillRect l="-13" t="0" r="-13" b="0"/>
            </a:stretch>
          </a:blipFill>
        </p:spPr>
      </p:sp>
      <p:sp>
        <p:nvSpPr>
          <p:cNvPr name="TextBox 7" id="7"/>
          <p:cNvSpPr txBox="true"/>
          <p:nvPr/>
        </p:nvSpPr>
        <p:spPr>
          <a:xfrm rot="0">
            <a:off x="784622" y="587871"/>
            <a:ext cx="5604421" cy="729109"/>
          </a:xfrm>
          <a:prstGeom prst="rect">
            <a:avLst/>
          </a:prstGeom>
        </p:spPr>
        <p:txBody>
          <a:bodyPr anchor="t" rtlCol="false" tIns="0" lIns="0" bIns="0" rIns="0">
            <a:spAutoFit/>
          </a:bodyPr>
          <a:lstStyle/>
          <a:p>
            <a:pPr algn="l">
              <a:lnSpc>
                <a:spcPts val="5500"/>
              </a:lnSpc>
            </a:pPr>
            <a:r>
              <a:rPr lang="en-US" sz="4375" b="true">
                <a:solidFill>
                  <a:srgbClr val="F3F3F2"/>
                </a:solidFill>
                <a:latin typeface="IBM Plex Sans Medium"/>
                <a:ea typeface="IBM Plex Sans Medium"/>
                <a:cs typeface="IBM Plex Sans Medium"/>
                <a:sym typeface="IBM Plex Sans Medium"/>
              </a:rPr>
              <a:t>Types of Honeypots</a:t>
            </a:r>
          </a:p>
        </p:txBody>
      </p:sp>
      <p:sp>
        <p:nvSpPr>
          <p:cNvPr name="Freeform 8" id="8" descr="preencoded.png"/>
          <p:cNvSpPr/>
          <p:nvPr/>
        </p:nvSpPr>
        <p:spPr>
          <a:xfrm flipH="false" flipV="false" rot="0">
            <a:off x="784622" y="1653182"/>
            <a:ext cx="560338" cy="560338"/>
          </a:xfrm>
          <a:custGeom>
            <a:avLst/>
            <a:gdLst/>
            <a:ahLst/>
            <a:cxnLst/>
            <a:rect r="r" b="b" t="t" l="l"/>
            <a:pathLst>
              <a:path h="560338" w="560338">
                <a:moveTo>
                  <a:pt x="0" y="0"/>
                </a:moveTo>
                <a:lnTo>
                  <a:pt x="560338" y="0"/>
                </a:lnTo>
                <a:lnTo>
                  <a:pt x="560338" y="560338"/>
                </a:lnTo>
                <a:lnTo>
                  <a:pt x="0" y="560338"/>
                </a:lnTo>
                <a:lnTo>
                  <a:pt x="0" y="0"/>
                </a:lnTo>
                <a:close/>
              </a:path>
            </a:pathLst>
          </a:custGeom>
          <a:blipFill>
            <a:blip r:embed="rId3"/>
            <a:stretch>
              <a:fillRect l="0" t="0" r="0" b="0"/>
            </a:stretch>
          </a:blipFill>
        </p:spPr>
      </p:sp>
      <p:sp>
        <p:nvSpPr>
          <p:cNvPr name="TextBox 9" id="9"/>
          <p:cNvSpPr txBox="true"/>
          <p:nvPr/>
        </p:nvSpPr>
        <p:spPr>
          <a:xfrm rot="0">
            <a:off x="784622" y="2428131"/>
            <a:ext cx="2802136" cy="359718"/>
          </a:xfrm>
          <a:prstGeom prst="rect">
            <a:avLst/>
          </a:prstGeom>
        </p:spPr>
        <p:txBody>
          <a:bodyPr anchor="t" rtlCol="false" tIns="0" lIns="0" bIns="0" rIns="0">
            <a:spAutoFit/>
          </a:bodyPr>
          <a:lstStyle/>
          <a:p>
            <a:pPr algn="l">
              <a:lnSpc>
                <a:spcPts val="2750"/>
              </a:lnSpc>
            </a:pPr>
            <a:r>
              <a:rPr lang="en-US" sz="2187" b="true">
                <a:solidFill>
                  <a:srgbClr val="D4D4D1"/>
                </a:solidFill>
                <a:latin typeface="IBM Plex Sans Medium"/>
                <a:ea typeface="IBM Plex Sans Medium"/>
                <a:cs typeface="IBM Plex Sans Medium"/>
                <a:sym typeface="IBM Plex Sans Medium"/>
              </a:rPr>
              <a:t>High-Interaction</a:t>
            </a:r>
          </a:p>
        </p:txBody>
      </p:sp>
      <p:sp>
        <p:nvSpPr>
          <p:cNvPr name="TextBox 10" id="10"/>
          <p:cNvSpPr txBox="true"/>
          <p:nvPr/>
        </p:nvSpPr>
        <p:spPr>
          <a:xfrm rot="0">
            <a:off x="784622" y="2846040"/>
            <a:ext cx="9860756" cy="1151781"/>
          </a:xfrm>
          <a:prstGeom prst="rect">
            <a:avLst/>
          </a:prstGeom>
        </p:spPr>
        <p:txBody>
          <a:bodyPr anchor="t" rtlCol="false" tIns="0" lIns="0" bIns="0" rIns="0">
            <a:spAutoFit/>
          </a:bodyPr>
          <a:lstStyle/>
          <a:p>
            <a:pPr algn="l">
              <a:lnSpc>
                <a:spcPts val="2812"/>
              </a:lnSpc>
            </a:pPr>
            <a:r>
              <a:rPr lang="en-US" sz="1750">
                <a:solidFill>
                  <a:srgbClr val="D4D4D1"/>
                </a:solidFill>
                <a:latin typeface="Roboto"/>
                <a:ea typeface="Roboto"/>
                <a:cs typeface="Roboto"/>
                <a:sym typeface="Roboto"/>
              </a:rPr>
              <a:t>High-interaction honeypots are designed to provide a realistic environment for attackers to explore and interact with. They offer a more comprehensive understanding of attacker techniques but require more resources to maintain.</a:t>
            </a:r>
          </a:p>
        </p:txBody>
      </p:sp>
      <p:sp>
        <p:nvSpPr>
          <p:cNvPr name="Freeform 11" id="11" descr="preencoded.png"/>
          <p:cNvSpPr/>
          <p:nvPr/>
        </p:nvSpPr>
        <p:spPr>
          <a:xfrm flipH="false" flipV="false" rot="0">
            <a:off x="784622" y="4670226"/>
            <a:ext cx="560338" cy="560338"/>
          </a:xfrm>
          <a:custGeom>
            <a:avLst/>
            <a:gdLst/>
            <a:ahLst/>
            <a:cxnLst/>
            <a:rect r="r" b="b" t="t" l="l"/>
            <a:pathLst>
              <a:path h="560338" w="560338">
                <a:moveTo>
                  <a:pt x="0" y="0"/>
                </a:moveTo>
                <a:lnTo>
                  <a:pt x="560338" y="0"/>
                </a:lnTo>
                <a:lnTo>
                  <a:pt x="560338" y="560338"/>
                </a:lnTo>
                <a:lnTo>
                  <a:pt x="0" y="560338"/>
                </a:lnTo>
                <a:lnTo>
                  <a:pt x="0" y="0"/>
                </a:lnTo>
                <a:close/>
              </a:path>
            </a:pathLst>
          </a:custGeom>
          <a:blipFill>
            <a:blip r:embed="rId4"/>
            <a:stretch>
              <a:fillRect l="0" t="0" r="0" b="0"/>
            </a:stretch>
          </a:blipFill>
        </p:spPr>
      </p:sp>
      <p:sp>
        <p:nvSpPr>
          <p:cNvPr name="TextBox 12" id="12"/>
          <p:cNvSpPr txBox="true"/>
          <p:nvPr/>
        </p:nvSpPr>
        <p:spPr>
          <a:xfrm rot="0">
            <a:off x="784622" y="5445175"/>
            <a:ext cx="2802136" cy="359718"/>
          </a:xfrm>
          <a:prstGeom prst="rect">
            <a:avLst/>
          </a:prstGeom>
        </p:spPr>
        <p:txBody>
          <a:bodyPr anchor="t" rtlCol="false" tIns="0" lIns="0" bIns="0" rIns="0">
            <a:spAutoFit/>
          </a:bodyPr>
          <a:lstStyle/>
          <a:p>
            <a:pPr algn="l">
              <a:lnSpc>
                <a:spcPts val="2750"/>
              </a:lnSpc>
            </a:pPr>
            <a:r>
              <a:rPr lang="en-US" sz="2187" b="true">
                <a:solidFill>
                  <a:srgbClr val="D4D4D1"/>
                </a:solidFill>
                <a:latin typeface="IBM Plex Sans Medium"/>
                <a:ea typeface="IBM Plex Sans Medium"/>
                <a:cs typeface="IBM Plex Sans Medium"/>
                <a:sym typeface="IBM Plex Sans Medium"/>
              </a:rPr>
              <a:t>Low-Interaction</a:t>
            </a:r>
          </a:p>
        </p:txBody>
      </p:sp>
      <p:sp>
        <p:nvSpPr>
          <p:cNvPr name="TextBox 13" id="13"/>
          <p:cNvSpPr txBox="true"/>
          <p:nvPr/>
        </p:nvSpPr>
        <p:spPr>
          <a:xfrm rot="0">
            <a:off x="784622" y="5863084"/>
            <a:ext cx="9860756" cy="1151781"/>
          </a:xfrm>
          <a:prstGeom prst="rect">
            <a:avLst/>
          </a:prstGeom>
        </p:spPr>
        <p:txBody>
          <a:bodyPr anchor="t" rtlCol="false" tIns="0" lIns="0" bIns="0" rIns="0">
            <a:spAutoFit/>
          </a:bodyPr>
          <a:lstStyle/>
          <a:p>
            <a:pPr algn="l">
              <a:lnSpc>
                <a:spcPts val="2812"/>
              </a:lnSpc>
            </a:pPr>
            <a:r>
              <a:rPr lang="en-US" sz="1750">
                <a:solidFill>
                  <a:srgbClr val="D4D4D1"/>
                </a:solidFill>
                <a:latin typeface="Roboto"/>
                <a:ea typeface="Roboto"/>
                <a:cs typeface="Roboto"/>
                <a:sym typeface="Roboto"/>
              </a:rPr>
              <a:t>Low-interaction honeypots present a limited set of services or data to attackers, offering a simplified approach to monitoring and analysis. They require less resources but provide less detailed information.</a:t>
            </a:r>
          </a:p>
        </p:txBody>
      </p:sp>
      <p:sp>
        <p:nvSpPr>
          <p:cNvPr name="Freeform 14" id="14" descr="preencoded.png"/>
          <p:cNvSpPr/>
          <p:nvPr/>
        </p:nvSpPr>
        <p:spPr>
          <a:xfrm flipH="false" flipV="false" rot="0">
            <a:off x="784622" y="7687270"/>
            <a:ext cx="560338" cy="560338"/>
          </a:xfrm>
          <a:custGeom>
            <a:avLst/>
            <a:gdLst/>
            <a:ahLst/>
            <a:cxnLst/>
            <a:rect r="r" b="b" t="t" l="l"/>
            <a:pathLst>
              <a:path h="560338" w="560338">
                <a:moveTo>
                  <a:pt x="0" y="0"/>
                </a:moveTo>
                <a:lnTo>
                  <a:pt x="560338" y="0"/>
                </a:lnTo>
                <a:lnTo>
                  <a:pt x="560338" y="560337"/>
                </a:lnTo>
                <a:lnTo>
                  <a:pt x="0" y="560337"/>
                </a:lnTo>
                <a:lnTo>
                  <a:pt x="0" y="0"/>
                </a:lnTo>
                <a:close/>
              </a:path>
            </a:pathLst>
          </a:custGeom>
          <a:blipFill>
            <a:blip r:embed="rId5"/>
            <a:stretch>
              <a:fillRect l="0" t="0" r="0" b="0"/>
            </a:stretch>
          </a:blipFill>
        </p:spPr>
      </p:sp>
      <p:sp>
        <p:nvSpPr>
          <p:cNvPr name="TextBox 15" id="15"/>
          <p:cNvSpPr txBox="true"/>
          <p:nvPr/>
        </p:nvSpPr>
        <p:spPr>
          <a:xfrm rot="0">
            <a:off x="784622" y="8462219"/>
            <a:ext cx="2802136" cy="359718"/>
          </a:xfrm>
          <a:prstGeom prst="rect">
            <a:avLst/>
          </a:prstGeom>
        </p:spPr>
        <p:txBody>
          <a:bodyPr anchor="t" rtlCol="false" tIns="0" lIns="0" bIns="0" rIns="0">
            <a:spAutoFit/>
          </a:bodyPr>
          <a:lstStyle/>
          <a:p>
            <a:pPr algn="l">
              <a:lnSpc>
                <a:spcPts val="2750"/>
              </a:lnSpc>
            </a:pPr>
            <a:r>
              <a:rPr lang="en-US" sz="2187" b="true">
                <a:solidFill>
                  <a:srgbClr val="D4D4D1"/>
                </a:solidFill>
                <a:latin typeface="IBM Plex Sans Medium"/>
                <a:ea typeface="IBM Plex Sans Medium"/>
                <a:cs typeface="IBM Plex Sans Medium"/>
                <a:sym typeface="IBM Plex Sans Medium"/>
              </a:rPr>
              <a:t>Virtual Honeypots</a:t>
            </a:r>
          </a:p>
        </p:txBody>
      </p:sp>
      <p:sp>
        <p:nvSpPr>
          <p:cNvPr name="TextBox 16" id="16"/>
          <p:cNvSpPr txBox="true"/>
          <p:nvPr/>
        </p:nvSpPr>
        <p:spPr>
          <a:xfrm rot="0">
            <a:off x="784622" y="8880128"/>
            <a:ext cx="9860756" cy="793254"/>
          </a:xfrm>
          <a:prstGeom prst="rect">
            <a:avLst/>
          </a:prstGeom>
        </p:spPr>
        <p:txBody>
          <a:bodyPr anchor="t" rtlCol="false" tIns="0" lIns="0" bIns="0" rIns="0">
            <a:spAutoFit/>
          </a:bodyPr>
          <a:lstStyle/>
          <a:p>
            <a:pPr algn="l">
              <a:lnSpc>
                <a:spcPts val="2812"/>
              </a:lnSpc>
            </a:pPr>
            <a:r>
              <a:rPr lang="en-US" sz="1750">
                <a:solidFill>
                  <a:srgbClr val="D4D4D1"/>
                </a:solidFill>
                <a:latin typeface="Roboto"/>
                <a:ea typeface="Roboto"/>
                <a:cs typeface="Roboto"/>
                <a:sym typeface="Roboto"/>
              </a:rPr>
              <a:t>Virtual honeypots are created within virtualized environments, offering flexibility and scalability. They are easily deployed and can be customized to mimic specific target systems.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7" id="7"/>
          <p:cNvSpPr txBox="true"/>
          <p:nvPr/>
        </p:nvSpPr>
        <p:spPr>
          <a:xfrm rot="0">
            <a:off x="7594252" y="561380"/>
            <a:ext cx="9957495" cy="1333798"/>
          </a:xfrm>
          <a:prstGeom prst="rect">
            <a:avLst/>
          </a:prstGeom>
        </p:spPr>
        <p:txBody>
          <a:bodyPr anchor="t" rtlCol="false" tIns="0" lIns="0" bIns="0" rIns="0">
            <a:spAutoFit/>
          </a:bodyPr>
          <a:lstStyle/>
          <a:p>
            <a:pPr algn="l">
              <a:lnSpc>
                <a:spcPts val="5124"/>
              </a:lnSpc>
            </a:pPr>
            <a:r>
              <a:rPr lang="en-US" sz="4124" b="true">
                <a:solidFill>
                  <a:srgbClr val="F3F3F2"/>
                </a:solidFill>
                <a:latin typeface="IBM Plex Sans Medium"/>
                <a:ea typeface="IBM Plex Sans Medium"/>
                <a:cs typeface="IBM Plex Sans Medium"/>
                <a:sym typeface="IBM Plex Sans Medium"/>
              </a:rPr>
              <a:t>Combining IDS and Honeypots for Effective Security</a:t>
            </a:r>
          </a:p>
        </p:txBody>
      </p:sp>
      <p:sp>
        <p:nvSpPr>
          <p:cNvPr name="TextBox 8" id="8"/>
          <p:cNvSpPr txBox="true"/>
          <p:nvPr/>
        </p:nvSpPr>
        <p:spPr>
          <a:xfrm rot="0">
            <a:off x="7594252" y="2411016"/>
            <a:ext cx="9957495" cy="598885"/>
          </a:xfrm>
          <a:prstGeom prst="rect">
            <a:avLst/>
          </a:prstGeom>
        </p:spPr>
        <p:txBody>
          <a:bodyPr anchor="t" rtlCol="false" tIns="0" lIns="0" bIns="0" rIns="0">
            <a:spAutoFit/>
          </a:bodyPr>
          <a:lstStyle/>
          <a:p>
            <a:pPr algn="ctr">
              <a:lnSpc>
                <a:spcPts val="5437"/>
              </a:lnSpc>
            </a:pPr>
            <a:r>
              <a:rPr lang="en-US" sz="5437" b="true">
                <a:solidFill>
                  <a:srgbClr val="D4D4D1"/>
                </a:solidFill>
                <a:latin typeface="IBM Plex Sans Medium"/>
                <a:ea typeface="IBM Plex Sans Medium"/>
                <a:cs typeface="IBM Plex Sans Medium"/>
                <a:sym typeface="IBM Plex Sans Medium"/>
              </a:rPr>
              <a:t>1</a:t>
            </a:r>
          </a:p>
        </p:txBody>
      </p:sp>
      <p:sp>
        <p:nvSpPr>
          <p:cNvPr name="TextBox 9" id="9"/>
          <p:cNvSpPr txBox="true"/>
          <p:nvPr/>
        </p:nvSpPr>
        <p:spPr>
          <a:xfrm rot="0">
            <a:off x="11258104" y="3263205"/>
            <a:ext cx="2629792" cy="338137"/>
          </a:xfrm>
          <a:prstGeom prst="rect">
            <a:avLst/>
          </a:prstGeom>
        </p:spPr>
        <p:txBody>
          <a:bodyPr anchor="t" rtlCol="false" tIns="0" lIns="0" bIns="0" rIns="0">
            <a:spAutoFit/>
          </a:bodyPr>
          <a:lstStyle/>
          <a:p>
            <a:pPr algn="ctr">
              <a:lnSpc>
                <a:spcPts val="2562"/>
              </a:lnSpc>
            </a:pPr>
            <a:r>
              <a:rPr lang="en-US" sz="2062" b="true">
                <a:solidFill>
                  <a:srgbClr val="D4D4D1"/>
                </a:solidFill>
                <a:latin typeface="IBM Plex Sans Medium"/>
                <a:ea typeface="IBM Plex Sans Medium"/>
                <a:cs typeface="IBM Plex Sans Medium"/>
                <a:sym typeface="IBM Plex Sans Medium"/>
              </a:rPr>
              <a:t>Early Warning</a:t>
            </a:r>
          </a:p>
        </p:txBody>
      </p:sp>
      <p:sp>
        <p:nvSpPr>
          <p:cNvPr name="TextBox 10" id="10"/>
          <p:cNvSpPr txBox="true"/>
          <p:nvPr/>
        </p:nvSpPr>
        <p:spPr>
          <a:xfrm rot="0">
            <a:off x="7594252" y="3651349"/>
            <a:ext cx="9957495" cy="412849"/>
          </a:xfrm>
          <a:prstGeom prst="rect">
            <a:avLst/>
          </a:prstGeom>
        </p:spPr>
        <p:txBody>
          <a:bodyPr anchor="t" rtlCol="false" tIns="0" lIns="0" bIns="0" rIns="0">
            <a:spAutoFit/>
          </a:bodyPr>
          <a:lstStyle/>
          <a:p>
            <a:pPr algn="ctr">
              <a:lnSpc>
                <a:spcPts val="2625"/>
              </a:lnSpc>
            </a:pPr>
            <a:r>
              <a:rPr lang="en-US" sz="1625">
                <a:solidFill>
                  <a:srgbClr val="D4D4D1"/>
                </a:solidFill>
                <a:latin typeface="Roboto"/>
                <a:ea typeface="Roboto"/>
                <a:cs typeface="Roboto"/>
                <a:sym typeface="Roboto"/>
              </a:rPr>
              <a:t>IDS provides an early warning system, alerting administrators to suspicious activity on the network.</a:t>
            </a:r>
          </a:p>
        </p:txBody>
      </p:sp>
      <p:sp>
        <p:nvSpPr>
          <p:cNvPr name="TextBox 11" id="11"/>
          <p:cNvSpPr txBox="true"/>
          <p:nvPr/>
        </p:nvSpPr>
        <p:spPr>
          <a:xfrm rot="0">
            <a:off x="7594252" y="4895552"/>
            <a:ext cx="9957495" cy="598885"/>
          </a:xfrm>
          <a:prstGeom prst="rect">
            <a:avLst/>
          </a:prstGeom>
        </p:spPr>
        <p:txBody>
          <a:bodyPr anchor="t" rtlCol="false" tIns="0" lIns="0" bIns="0" rIns="0">
            <a:spAutoFit/>
          </a:bodyPr>
          <a:lstStyle/>
          <a:p>
            <a:pPr algn="ctr">
              <a:lnSpc>
                <a:spcPts val="5437"/>
              </a:lnSpc>
            </a:pPr>
            <a:r>
              <a:rPr lang="en-US" sz="5437" b="true">
                <a:solidFill>
                  <a:srgbClr val="D4D4D1"/>
                </a:solidFill>
                <a:latin typeface="IBM Plex Sans Medium"/>
                <a:ea typeface="IBM Plex Sans Medium"/>
                <a:cs typeface="IBM Plex Sans Medium"/>
                <a:sym typeface="IBM Plex Sans Medium"/>
              </a:rPr>
              <a:t>2</a:t>
            </a:r>
          </a:p>
        </p:txBody>
      </p:sp>
      <p:sp>
        <p:nvSpPr>
          <p:cNvPr name="TextBox 12" id="12"/>
          <p:cNvSpPr txBox="true"/>
          <p:nvPr/>
        </p:nvSpPr>
        <p:spPr>
          <a:xfrm rot="0">
            <a:off x="11258104" y="5747742"/>
            <a:ext cx="2629792" cy="338137"/>
          </a:xfrm>
          <a:prstGeom prst="rect">
            <a:avLst/>
          </a:prstGeom>
        </p:spPr>
        <p:txBody>
          <a:bodyPr anchor="t" rtlCol="false" tIns="0" lIns="0" bIns="0" rIns="0">
            <a:spAutoFit/>
          </a:bodyPr>
          <a:lstStyle/>
          <a:p>
            <a:pPr algn="ctr">
              <a:lnSpc>
                <a:spcPts val="2562"/>
              </a:lnSpc>
            </a:pPr>
            <a:r>
              <a:rPr lang="en-US" sz="2062" b="true">
                <a:solidFill>
                  <a:srgbClr val="D4D4D1"/>
                </a:solidFill>
                <a:latin typeface="IBM Plex Sans Medium"/>
                <a:ea typeface="IBM Plex Sans Medium"/>
                <a:cs typeface="IBM Plex Sans Medium"/>
                <a:sym typeface="IBM Plex Sans Medium"/>
              </a:rPr>
              <a:t>Threat Intelligence</a:t>
            </a:r>
          </a:p>
        </p:txBody>
      </p:sp>
      <p:sp>
        <p:nvSpPr>
          <p:cNvPr name="TextBox 13" id="13"/>
          <p:cNvSpPr txBox="true"/>
          <p:nvPr/>
        </p:nvSpPr>
        <p:spPr>
          <a:xfrm rot="0">
            <a:off x="7594252" y="6135886"/>
            <a:ext cx="9957495" cy="749499"/>
          </a:xfrm>
          <a:prstGeom prst="rect">
            <a:avLst/>
          </a:prstGeom>
        </p:spPr>
        <p:txBody>
          <a:bodyPr anchor="t" rtlCol="false" tIns="0" lIns="0" bIns="0" rIns="0">
            <a:spAutoFit/>
          </a:bodyPr>
          <a:lstStyle/>
          <a:p>
            <a:pPr algn="ctr">
              <a:lnSpc>
                <a:spcPts val="2625"/>
              </a:lnSpc>
            </a:pPr>
            <a:r>
              <a:rPr lang="en-US" sz="1625">
                <a:solidFill>
                  <a:srgbClr val="D4D4D1"/>
                </a:solidFill>
                <a:latin typeface="Roboto"/>
                <a:ea typeface="Roboto"/>
                <a:cs typeface="Roboto"/>
                <a:sym typeface="Roboto"/>
              </a:rPr>
              <a:t>Honeypots offer valuable threat intelligence, providing insights into attacker motivations, techniques, and targets.</a:t>
            </a:r>
          </a:p>
        </p:txBody>
      </p:sp>
      <p:sp>
        <p:nvSpPr>
          <p:cNvPr name="TextBox 14" id="14"/>
          <p:cNvSpPr txBox="true"/>
          <p:nvPr/>
        </p:nvSpPr>
        <p:spPr>
          <a:xfrm rot="0">
            <a:off x="7594252" y="7716739"/>
            <a:ext cx="9957495" cy="598885"/>
          </a:xfrm>
          <a:prstGeom prst="rect">
            <a:avLst/>
          </a:prstGeom>
        </p:spPr>
        <p:txBody>
          <a:bodyPr anchor="t" rtlCol="false" tIns="0" lIns="0" bIns="0" rIns="0">
            <a:spAutoFit/>
          </a:bodyPr>
          <a:lstStyle/>
          <a:p>
            <a:pPr algn="ctr">
              <a:lnSpc>
                <a:spcPts val="5437"/>
              </a:lnSpc>
            </a:pPr>
            <a:r>
              <a:rPr lang="en-US" sz="5437" b="true">
                <a:solidFill>
                  <a:srgbClr val="D4D4D1"/>
                </a:solidFill>
                <a:latin typeface="IBM Plex Sans Medium"/>
                <a:ea typeface="IBM Plex Sans Medium"/>
                <a:cs typeface="IBM Plex Sans Medium"/>
                <a:sym typeface="IBM Plex Sans Medium"/>
              </a:rPr>
              <a:t>3</a:t>
            </a:r>
          </a:p>
        </p:txBody>
      </p:sp>
      <p:sp>
        <p:nvSpPr>
          <p:cNvPr name="TextBox 15" id="15"/>
          <p:cNvSpPr txBox="true"/>
          <p:nvPr/>
        </p:nvSpPr>
        <p:spPr>
          <a:xfrm rot="0">
            <a:off x="11258104" y="8568929"/>
            <a:ext cx="2629792" cy="338137"/>
          </a:xfrm>
          <a:prstGeom prst="rect">
            <a:avLst/>
          </a:prstGeom>
        </p:spPr>
        <p:txBody>
          <a:bodyPr anchor="t" rtlCol="false" tIns="0" lIns="0" bIns="0" rIns="0">
            <a:spAutoFit/>
          </a:bodyPr>
          <a:lstStyle/>
          <a:p>
            <a:pPr algn="ctr">
              <a:lnSpc>
                <a:spcPts val="2562"/>
              </a:lnSpc>
            </a:pPr>
            <a:r>
              <a:rPr lang="en-US" sz="2062" b="true">
                <a:solidFill>
                  <a:srgbClr val="D4D4D1"/>
                </a:solidFill>
                <a:latin typeface="IBM Plex Sans Medium"/>
                <a:ea typeface="IBM Plex Sans Medium"/>
                <a:cs typeface="IBM Plex Sans Medium"/>
                <a:sym typeface="IBM Plex Sans Medium"/>
              </a:rPr>
              <a:t>Proactive Defense</a:t>
            </a:r>
          </a:p>
        </p:txBody>
      </p:sp>
      <p:sp>
        <p:nvSpPr>
          <p:cNvPr name="TextBox 16" id="16"/>
          <p:cNvSpPr txBox="true"/>
          <p:nvPr/>
        </p:nvSpPr>
        <p:spPr>
          <a:xfrm rot="0">
            <a:off x="7594252" y="8957072"/>
            <a:ext cx="9957495" cy="749499"/>
          </a:xfrm>
          <a:prstGeom prst="rect">
            <a:avLst/>
          </a:prstGeom>
        </p:spPr>
        <p:txBody>
          <a:bodyPr anchor="t" rtlCol="false" tIns="0" lIns="0" bIns="0" rIns="0">
            <a:spAutoFit/>
          </a:bodyPr>
          <a:lstStyle/>
          <a:p>
            <a:pPr algn="ctr">
              <a:lnSpc>
                <a:spcPts val="2625"/>
              </a:lnSpc>
            </a:pPr>
            <a:r>
              <a:rPr lang="en-US" sz="1625">
                <a:solidFill>
                  <a:srgbClr val="D4D4D1"/>
                </a:solidFill>
                <a:latin typeface="Roboto"/>
                <a:ea typeface="Roboto"/>
                <a:cs typeface="Roboto"/>
                <a:sym typeface="Roboto"/>
              </a:rPr>
              <a:t>Combining both IDS and honeypots strengthens your security posture, allowing for proactive defense and a deeper understanding of evolving threats.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DAGXdhrW8Cc</dc:identifier>
  <dcterms:modified xsi:type="dcterms:W3CDTF">2011-08-01T06:04:30Z</dcterms:modified>
  <cp:revision>1</cp:revision>
  <dc:title>Masoom Shaikh</dc:title>
</cp:coreProperties>
</file>